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
  </p:notesMasterIdLst>
  <p:handoutMasterIdLst>
    <p:handoutMasterId r:id="rId5"/>
  </p:handoutMasterIdLst>
  <p:sldIdLst>
    <p:sldId id="489" r:id="rId2"/>
    <p:sldId id="491" r:id="rId3"/>
  </p:sldIdLst>
  <p:sldSz cx="12192000" cy="6858000"/>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廣川　衣恵" initials="廣川　衣恵" lastIdx="1" clrIdx="0">
    <p:extLst>
      <p:ext uri="{19B8F6BF-5375-455C-9EA6-DF929625EA0E}">
        <p15:presenceInfo xmlns:p15="http://schemas.microsoft.com/office/powerpoint/2012/main" userId="廣川　衣恵" providerId="None"/>
      </p:ext>
    </p:extLst>
  </p:cmAuthor>
  <p:cmAuthor id="2" name="廣川 衣恵" initials="廣川" lastIdx="1" clrIdx="1">
    <p:extLst>
      <p:ext uri="{19B8F6BF-5375-455C-9EA6-DF929625EA0E}">
        <p15:presenceInfo xmlns:p15="http://schemas.microsoft.com/office/powerpoint/2012/main" userId="e798c2c991d828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99"/>
    <a:srgbClr val="FFFFCC"/>
    <a:srgbClr val="FF9900"/>
    <a:srgbClr val="FFCC99"/>
    <a:srgbClr val="CC99FF"/>
    <a:srgbClr val="9933FF"/>
    <a:srgbClr val="FFFF00"/>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2068" autoAdjust="0"/>
  </p:normalViewPr>
  <p:slideViewPr>
    <p:cSldViewPr snapToGrid="0">
      <p:cViewPr varScale="1">
        <p:scale>
          <a:sx n="67" d="100"/>
          <a:sy n="67" d="100"/>
        </p:scale>
        <p:origin x="1315"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95428"/>
          </a:xfrm>
          <a:prstGeom prst="rect">
            <a:avLst/>
          </a:prstGeom>
        </p:spPr>
        <p:txBody>
          <a:bodyPr vert="horz" lIns="91440" tIns="45720" rIns="91440" bIns="45720" rtlCol="0"/>
          <a:lstStyle>
            <a:lvl1pPr algn="r">
              <a:defRPr sz="1200"/>
            </a:lvl1pPr>
          </a:lstStyle>
          <a:p>
            <a:fld id="{C94DA88A-700E-4959-AD05-3C421866BDC6}" type="datetime4">
              <a:rPr kumimoji="1" lang="ja-JP" altLang="en-US" smtClean="0">
                <a:latin typeface="Meiryo UI" panose="020B0604030504040204" pitchFamily="50" charset="-128"/>
                <a:ea typeface="Meiryo UI" panose="020B0604030504040204" pitchFamily="50" charset="-128"/>
              </a:rPr>
              <a:t>2024年7月12日</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378825"/>
            <a:ext cx="2971800" cy="495427"/>
          </a:xfrm>
          <a:prstGeom prst="rect">
            <a:avLst/>
          </a:prstGeom>
        </p:spPr>
        <p:txBody>
          <a:bodyPr vert="horz" lIns="91440" tIns="45720" rIns="91440" bIns="4572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9378825"/>
            <a:ext cx="2971800" cy="495427"/>
          </a:xfrm>
          <a:prstGeom prst="rect">
            <a:avLst/>
          </a:prstGeom>
        </p:spPr>
        <p:txBody>
          <a:bodyPr vert="horz" lIns="91440" tIns="45720" rIns="91440" bIns="45720" rtlCol="0" anchor="b"/>
          <a:lstStyle>
            <a:lvl1pPr algn="r">
              <a:defRPr sz="1200"/>
            </a:lvl1pPr>
          </a:lstStyle>
          <a:p>
            <a:fld id="{FA09A4F4-89FA-4551-A9F4-ECDBD52C06D6}"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481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EECA54F6-A409-4052-BA8C-D33E3AF8AD29}" type="datetime4">
              <a:rPr lang="ja-JP" altLang="en-US" smtClean="0"/>
              <a:pPr/>
              <a:t>2024年7月12日</a:t>
            </a:fld>
            <a:endParaRPr lang="ja-JP" altLang="en-US" dirty="0"/>
          </a:p>
        </p:txBody>
      </p:sp>
      <p:sp>
        <p:nvSpPr>
          <p:cNvPr id="4" name="スライド イメージ プレースホルダー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93B0CF2-7F87-4E02-A248-870047730F99}" type="slidenum">
              <a:rPr lang="en-US" altLang="ja-JP" smtClean="0"/>
              <a:pPr/>
              <a:t>‹#›</a:t>
            </a:fld>
            <a:endParaRPr lang="ja-JP" alt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同じであることが価値であった時代は終わりました。</a:t>
            </a:r>
            <a:endParaRPr kumimoji="1" lang="en-US" altLang="ja-JP" dirty="0"/>
          </a:p>
          <a:p>
            <a:r>
              <a:rPr kumimoji="1" lang="ja-JP" altLang="en-US" dirty="0"/>
              <a:t>違いは個性であり、強みであり、可能性です。 </a:t>
            </a:r>
            <a:endParaRPr kumimoji="1" lang="en-US" altLang="ja-JP" dirty="0"/>
          </a:p>
          <a:p>
            <a:endParaRPr kumimoji="1" lang="en-US" altLang="ja-JP" dirty="0"/>
          </a:p>
          <a:p>
            <a:r>
              <a:rPr kumimoji="1" lang="ja-JP" altLang="en-US" dirty="0"/>
              <a:t>この世で自分の存在は</a:t>
            </a:r>
            <a:r>
              <a:rPr kumimoji="1" lang="en-US" altLang="ja-JP" dirty="0"/>
              <a:t>100%</a:t>
            </a:r>
            <a:r>
              <a:rPr kumimoji="1" lang="ja-JP" altLang="en-US" dirty="0"/>
              <a:t>許されている、歓迎されていると信じられる。</a:t>
            </a:r>
            <a:endParaRPr kumimoji="1" lang="en-US" altLang="ja-JP" dirty="0"/>
          </a:p>
          <a:p>
            <a:r>
              <a:rPr kumimoji="1" lang="ja-JP" altLang="en-US" dirty="0"/>
              <a:t>互いの違いを尊重し合う職場づくりを</a:t>
            </a:r>
            <a:r>
              <a:rPr kumimoji="1" lang="en-US" altLang="ja-JP" dirty="0"/>
              <a:t>LGBTQ+</a:t>
            </a:r>
            <a:r>
              <a:rPr kumimoji="1" lang="ja-JP" altLang="en-US" dirty="0"/>
              <a:t>を学びながら考えていきましょう。</a:t>
            </a:r>
            <a:endParaRPr kumimoji="1" lang="en-US" altLang="ja-JP" dirty="0"/>
          </a:p>
          <a:p>
            <a:r>
              <a:rPr kumimoji="1" lang="ja-JP" altLang="en-US" dirty="0"/>
              <a:t>誰もが自分らしく生き生きと活躍することで、一人ひとりが輝く社会になっていきます。</a:t>
            </a:r>
            <a:endParaRPr kumimoji="1" lang="en-US" altLang="ja-JP" dirty="0"/>
          </a:p>
          <a:p>
            <a:endParaRPr kumimoji="1" lang="en-US" altLang="ja-JP" dirty="0"/>
          </a:p>
          <a:p>
            <a:r>
              <a:rPr kumimoji="1" lang="ja-JP" altLang="en-US" dirty="0"/>
              <a:t>人は皆、命の輝きを持ってこの世に生まれてきます。</a:t>
            </a:r>
            <a:endParaRPr kumimoji="1" lang="en-US" altLang="ja-JP" dirty="0"/>
          </a:p>
          <a:p>
            <a:r>
              <a:rPr kumimoji="1" lang="ja-JP" altLang="en-US" dirty="0"/>
              <a:t>性自認・性的指向は人としての個性です。</a:t>
            </a:r>
            <a:endParaRPr kumimoji="1" lang="en-US" altLang="ja-JP" dirty="0"/>
          </a:p>
          <a:p>
            <a:r>
              <a:rPr kumimoji="1" lang="ja-JP" altLang="en-US" dirty="0"/>
              <a:t>命という根本において、その尊さは同じです。</a:t>
            </a:r>
            <a:endParaRPr kumimoji="1" lang="en-US" altLang="ja-JP" dirty="0"/>
          </a:p>
          <a:p>
            <a:endParaRPr kumimoji="1" lang="en-US" altLang="ja-JP" dirty="0"/>
          </a:p>
          <a:p>
            <a:r>
              <a:rPr kumimoji="1" lang="ja-JP" altLang="en-US" dirty="0"/>
              <a:t>性のあり方は多様であること、曖昧でもいいことを社会全体で認められるようになりたいものです。</a:t>
            </a:r>
          </a:p>
          <a:p>
            <a:r>
              <a:rPr kumimoji="1" lang="ja-JP" altLang="en-US" dirty="0"/>
              <a:t>なぜなら</a:t>
            </a:r>
            <a:r>
              <a:rPr kumimoji="1" lang="en-US" altLang="ja-JP" dirty="0"/>
              <a:t>LGBTQ</a:t>
            </a:r>
            <a:r>
              <a:rPr kumimoji="1" lang="ja-JP" altLang="en-US" dirty="0"/>
              <a:t>＋と呼ばれる人たちだけが多様なのではなく、すべての人の在り方が多様であるからです。</a:t>
            </a:r>
          </a:p>
          <a:p>
            <a:r>
              <a:rPr kumimoji="1" lang="ja-JP" altLang="en-US" dirty="0"/>
              <a:t>一人ひとりの性を大切にする環境をつくることは、誰もが生きやすい社会創りの大切な基礎となるものです。</a:t>
            </a:r>
          </a:p>
          <a:p>
            <a:r>
              <a:rPr kumimoji="1" lang="ja-JP" altLang="en-US" dirty="0"/>
              <a:t>だから、性の多様性は命の問題と言えるのです。</a:t>
            </a:r>
          </a:p>
          <a:p>
            <a:endParaRPr kumimoji="1" lang="en-US" altLang="ja-JP" dirty="0"/>
          </a:p>
          <a:p>
            <a:r>
              <a:rPr kumimoji="1" lang="ja-JP" altLang="en-US" dirty="0"/>
              <a:t>さぁ、</a:t>
            </a:r>
            <a:r>
              <a:rPr kumimoji="1" lang="en-US" altLang="ja-JP" dirty="0"/>
              <a:t>LGBTQ+</a:t>
            </a:r>
            <a:r>
              <a:rPr kumimoji="1" lang="ja-JP" altLang="en-US" dirty="0"/>
              <a:t>について学んでいきましょう！</a:t>
            </a:r>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1</a:t>
            </a:fld>
            <a:endParaRPr lang="ja-JP" altLang="en-US" dirty="0"/>
          </a:p>
        </p:txBody>
      </p:sp>
    </p:spTree>
    <p:extLst>
      <p:ext uri="{BB962C8B-B14F-4D97-AF65-F5344CB8AC3E}">
        <p14:creationId xmlns:p14="http://schemas.microsoft.com/office/powerpoint/2010/main" val="87257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企業が</a:t>
            </a:r>
            <a:r>
              <a:rPr kumimoji="1" lang="en-US" altLang="ja-JP" dirty="0"/>
              <a:t>LGBTQ+</a:t>
            </a:r>
            <a:r>
              <a:rPr kumimoji="1" lang="ja-JP" altLang="en-US" dirty="0"/>
              <a:t>支援に取り組む理由は</a:t>
            </a:r>
            <a:r>
              <a:rPr kumimoji="1" lang="en-US" altLang="ja-JP" dirty="0"/>
              <a:t>2</a:t>
            </a:r>
            <a:r>
              <a:rPr kumimoji="1" lang="ja-JP" altLang="en-US" dirty="0"/>
              <a:t>つあります。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つ目は「従業員満足度」のアップです。企業が取り組む</a:t>
            </a:r>
            <a:r>
              <a:rPr kumimoji="1" lang="en-US" altLang="ja-JP" dirty="0"/>
              <a:t>LGBTQ</a:t>
            </a:r>
            <a:r>
              <a:rPr kumimoji="1" lang="ja-JP" altLang="en-US" dirty="0"/>
              <a:t>＋支援とは、誰もが働きやすい職場を創り、多様性を認め合う組織風土を実現することです。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これらを進めることにより全ての人が働きやすい環境を作ることは、</a:t>
            </a:r>
            <a:r>
              <a:rPr kumimoji="1" lang="zh-TW" altLang="en-US" dirty="0"/>
              <a:t>従業員満足度</a:t>
            </a:r>
            <a:r>
              <a:rPr kumimoji="1" lang="ja-JP" altLang="en-US" dirty="0"/>
              <a:t>を高めるとともに生産性も向上させ、人口減少が進む中での人材確保にも貢献します。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2</a:t>
            </a:r>
            <a:r>
              <a:rPr kumimoji="1" lang="ja-JP" altLang="en-US" dirty="0"/>
              <a:t>つ目は、</a:t>
            </a:r>
            <a:r>
              <a:rPr kumimoji="1" lang="en-US" altLang="ja-JP" dirty="0"/>
              <a:t>CSR</a:t>
            </a:r>
            <a:r>
              <a:rPr kumimoji="1" lang="ja-JP" altLang="en-US" dirty="0"/>
              <a:t>対応として法令順守・サービス向上といった「顧客・投資家対応」の側面です。</a:t>
            </a:r>
            <a:endParaRPr kumimoji="1" lang="en-US" altLang="ja-JP" dirty="0"/>
          </a:p>
          <a:p>
            <a:r>
              <a:rPr kumimoji="1" lang="ja-JP" altLang="en-US" dirty="0"/>
              <a:t>多様性時代に向けて取組を進めようと気運が高まるなか、</a:t>
            </a:r>
            <a:r>
              <a:rPr kumimoji="1" lang="en-US" altLang="ja-JP" dirty="0"/>
              <a:t>LGBTQ</a:t>
            </a:r>
            <a:r>
              <a:rPr kumimoji="1" lang="ja-JP" altLang="en-US" dirty="0"/>
              <a:t>＋に関心が寄せられるようになりました。</a:t>
            </a:r>
            <a:endParaRPr kumimoji="1" lang="en-US" altLang="ja-JP" dirty="0"/>
          </a:p>
          <a:p>
            <a:r>
              <a:rPr kumimoji="1" lang="en-US" altLang="ja-JP" dirty="0"/>
              <a:t>LGBTQ</a:t>
            </a:r>
            <a:r>
              <a:rPr kumimoji="1" lang="ja-JP" altLang="en-US" dirty="0"/>
              <a:t>＋に配慮している企業は、女性や障がい者など他のマイノリティ属性を持っていても働きやすいという先進的なイメージが獲得でき、企業価値を高めることができます。</a:t>
            </a:r>
            <a:endParaRPr kumimoji="1" lang="en-US" altLang="ja-JP" dirty="0"/>
          </a:p>
          <a:p>
            <a:endParaRPr kumimoji="1" lang="en-US" altLang="ja-JP" dirty="0"/>
          </a:p>
          <a:p>
            <a:r>
              <a:rPr kumimoji="1" lang="ja-JP" altLang="en-US" dirty="0"/>
              <a:t>当社は、</a:t>
            </a:r>
            <a:r>
              <a:rPr kumimoji="1" lang="en-US" altLang="ja-JP" dirty="0"/>
              <a:t>LGBTQ</a:t>
            </a:r>
            <a:r>
              <a:rPr kumimoji="1" lang="ja-JP" altLang="en-US" dirty="0"/>
              <a:t>＋を含む多様な人たちが共存する企業を目指す目的として、そうした人材が意欲的に仕事に取り組める組織風土や働き方の仕組みを整備することを通じて、適材適所を実現し、その能力を最大限発揮させることにより経営上の成果につなげることも目的として掲げ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893B0CF2-7F87-4E02-A248-870047730F99}" type="slidenum">
              <a:rPr lang="en-US" altLang="ja-JP" smtClean="0"/>
              <a:pPr/>
              <a:t>2</a:t>
            </a:fld>
            <a:endParaRPr lang="ja-JP" altLang="en-US" dirty="0"/>
          </a:p>
        </p:txBody>
      </p:sp>
    </p:spTree>
    <p:extLst>
      <p:ext uri="{BB962C8B-B14F-4D97-AF65-F5344CB8AC3E}">
        <p14:creationId xmlns:p14="http://schemas.microsoft.com/office/powerpoint/2010/main" val="318252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64877A-FBBE-AA1F-56B8-66BA5AB3D64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D01FA08-DC1F-C01D-8C39-6157D8131F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62B76F8-8E6D-2B3C-1C7E-F19976E4E7F8}"/>
              </a:ext>
            </a:extLst>
          </p:cNvPr>
          <p:cNvSpPr>
            <a:spLocks noGrp="1"/>
          </p:cNvSpPr>
          <p:nvPr>
            <p:ph type="dt" sz="half" idx="10"/>
          </p:nvPr>
        </p:nvSpPr>
        <p:spPr/>
        <p:txBody>
          <a:bodyPr/>
          <a:lstStyle/>
          <a:p>
            <a:pPr rtl="0"/>
            <a:fld id="{B620FB87-E6EC-431A-901E-132AA36229A0}" type="datetime4">
              <a:rPr lang="ja-JP" altLang="en-US" smtClean="0"/>
              <a:t>2024年7月12日</a:t>
            </a:fld>
            <a:endParaRPr lang="en-US" dirty="0"/>
          </a:p>
        </p:txBody>
      </p:sp>
      <p:sp>
        <p:nvSpPr>
          <p:cNvPr id="5" name="フッター プレースホルダー 4">
            <a:extLst>
              <a:ext uri="{FF2B5EF4-FFF2-40B4-BE49-F238E27FC236}">
                <a16:creationId xmlns:a16="http://schemas.microsoft.com/office/drawing/2014/main" id="{3A3C0F5E-1940-2075-B805-CAB01BA260B1}"/>
              </a:ext>
            </a:extLst>
          </p:cNvPr>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6" name="スライド番号プレースホルダー 5">
            <a:extLst>
              <a:ext uri="{FF2B5EF4-FFF2-40B4-BE49-F238E27FC236}">
                <a16:creationId xmlns:a16="http://schemas.microsoft.com/office/drawing/2014/main" id="{82F62462-D901-FF02-D5AD-DD24095A1E28}"/>
              </a:ext>
            </a:extLst>
          </p:cNvPr>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cxnSp>
        <p:nvCxnSpPr>
          <p:cNvPr id="7" name="直線​​コネクタ 4">
            <a:extLst>
              <a:ext uri="{FF2B5EF4-FFF2-40B4-BE49-F238E27FC236}">
                <a16:creationId xmlns:a16="http://schemas.microsoft.com/office/drawing/2014/main" id="{A1949382-00D9-DBC8-0933-0F95BC214C9B}"/>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10">
            <a:extLst>
              <a:ext uri="{FF2B5EF4-FFF2-40B4-BE49-F238E27FC236}">
                <a16:creationId xmlns:a16="http://schemas.microsoft.com/office/drawing/2014/main" id="{8993DDD2-B1F7-977F-0D96-3135B00FBEE5}"/>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20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52B43-1455-FE76-71FB-B145FDE9E7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D30382-2CF4-FA86-65AE-FC7AB697784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C9DA82-96FA-494B-92D4-BF781EAF8A7C}"/>
              </a:ext>
            </a:extLst>
          </p:cNvPr>
          <p:cNvSpPr>
            <a:spLocks noGrp="1"/>
          </p:cNvSpPr>
          <p:nvPr>
            <p:ph type="dt" sz="half" idx="10"/>
          </p:nvPr>
        </p:nvSpPr>
        <p:spPr/>
        <p:txBody>
          <a:bodyPr/>
          <a:lstStyle/>
          <a:p>
            <a:pPr rtl="0"/>
            <a:fld id="{DD11D6AA-1859-4B22-9970-5A80EAD23078}" type="datetime4">
              <a:rPr lang="ja-JP" altLang="en-US" smtClean="0"/>
              <a:t>2024年7月12日</a:t>
            </a:fld>
            <a:endParaRPr lang="en-US" dirty="0"/>
          </a:p>
        </p:txBody>
      </p:sp>
      <p:sp>
        <p:nvSpPr>
          <p:cNvPr id="5" name="フッター プレースホルダー 4">
            <a:extLst>
              <a:ext uri="{FF2B5EF4-FFF2-40B4-BE49-F238E27FC236}">
                <a16:creationId xmlns:a16="http://schemas.microsoft.com/office/drawing/2014/main" id="{BB724537-734B-21C6-4C0A-02A44994AC0F}"/>
              </a:ext>
            </a:extLst>
          </p:cNvPr>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6" name="スライド番号プレースホルダー 5">
            <a:extLst>
              <a:ext uri="{FF2B5EF4-FFF2-40B4-BE49-F238E27FC236}">
                <a16:creationId xmlns:a16="http://schemas.microsoft.com/office/drawing/2014/main" id="{E3AA44BA-E858-7CDC-768F-256B6D7F9C15}"/>
              </a:ext>
            </a:extLst>
          </p:cNvPr>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415364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71CED2-AD41-131E-837B-BD44C5FAAA1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2B3959-EB2D-95F9-90EA-C2E2316F424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83FC00-F598-47A5-7C8E-BF627F99C580}"/>
              </a:ext>
            </a:extLst>
          </p:cNvPr>
          <p:cNvSpPr>
            <a:spLocks noGrp="1"/>
          </p:cNvSpPr>
          <p:nvPr>
            <p:ph type="dt" sz="half" idx="10"/>
          </p:nvPr>
        </p:nvSpPr>
        <p:spPr/>
        <p:txBody>
          <a:bodyPr/>
          <a:lstStyle/>
          <a:p>
            <a:fld id="{ACD00DCF-5CB1-454B-9CBC-2B87FB9DF468}" type="datetime4">
              <a:rPr lang="ja-JP" altLang="en-US" smtClean="0"/>
              <a:t>2024年7月12日</a:t>
            </a:fld>
            <a:endParaRPr lang="en-US" dirty="0"/>
          </a:p>
        </p:txBody>
      </p:sp>
      <p:sp>
        <p:nvSpPr>
          <p:cNvPr id="5" name="フッター プレースホルダー 4">
            <a:extLst>
              <a:ext uri="{FF2B5EF4-FFF2-40B4-BE49-F238E27FC236}">
                <a16:creationId xmlns:a16="http://schemas.microsoft.com/office/drawing/2014/main" id="{51D86B68-F337-7ACC-195C-6C8697ADDC35}"/>
              </a:ext>
            </a:extLst>
          </p:cNvPr>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a:extLst>
              <a:ext uri="{FF2B5EF4-FFF2-40B4-BE49-F238E27FC236}">
                <a16:creationId xmlns:a16="http://schemas.microsoft.com/office/drawing/2014/main" id="{0EDDCE6F-DD68-ACD7-E9D2-6BA3F6C099CE}"/>
              </a:ext>
            </a:extLst>
          </p:cNvPr>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34270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284A1E-E7A6-4174-3554-C23C084B29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1EEBFB-F16A-FFD0-73A1-523E38DC39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846B36-60B3-CDA6-43C8-C41A5C1093CA}"/>
              </a:ext>
            </a:extLst>
          </p:cNvPr>
          <p:cNvSpPr>
            <a:spLocks noGrp="1"/>
          </p:cNvSpPr>
          <p:nvPr>
            <p:ph type="dt" sz="half" idx="10"/>
          </p:nvPr>
        </p:nvSpPr>
        <p:spPr/>
        <p:txBody>
          <a:bodyPr/>
          <a:lstStyle/>
          <a:p>
            <a:pPr rtl="0"/>
            <a:fld id="{290A6A82-BAC2-42B5-BEDA-AE9769E49BFB}" type="datetime4">
              <a:rPr lang="ja-JP" altLang="en-US" smtClean="0"/>
              <a:t>2024年7月12日</a:t>
            </a:fld>
            <a:endParaRPr lang="en-US" dirty="0"/>
          </a:p>
        </p:txBody>
      </p:sp>
      <p:sp>
        <p:nvSpPr>
          <p:cNvPr id="5" name="フッター プレースホルダー 4">
            <a:extLst>
              <a:ext uri="{FF2B5EF4-FFF2-40B4-BE49-F238E27FC236}">
                <a16:creationId xmlns:a16="http://schemas.microsoft.com/office/drawing/2014/main" id="{C80ACC8C-1C8C-41CF-5A3F-B90630FDFBE8}"/>
              </a:ext>
            </a:extLst>
          </p:cNvPr>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6" name="スライド番号プレースホルダー 5">
            <a:extLst>
              <a:ext uri="{FF2B5EF4-FFF2-40B4-BE49-F238E27FC236}">
                <a16:creationId xmlns:a16="http://schemas.microsoft.com/office/drawing/2014/main" id="{CD18A880-3DE7-BE1B-7A6C-78E8D65692A8}"/>
              </a:ext>
            </a:extLst>
          </p:cNvPr>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75977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79B94E-A563-ED70-94A6-C8A97C8BCE5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5FC4DA-D609-E52C-BFEC-8812BE995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6FF617-B56B-2F10-782F-E35DE4D12496}"/>
              </a:ext>
            </a:extLst>
          </p:cNvPr>
          <p:cNvSpPr>
            <a:spLocks noGrp="1"/>
          </p:cNvSpPr>
          <p:nvPr>
            <p:ph type="dt" sz="half" idx="10"/>
          </p:nvPr>
        </p:nvSpPr>
        <p:spPr/>
        <p:txBody>
          <a:bodyPr/>
          <a:lstStyle/>
          <a:p>
            <a:fld id="{6DBCE7D5-7DCF-4986-B1FF-9255752EE060}" type="datetime4">
              <a:rPr lang="ja-JP" altLang="en-US" smtClean="0"/>
              <a:t>2024年7月12日</a:t>
            </a:fld>
            <a:endParaRPr lang="en-US" dirty="0"/>
          </a:p>
        </p:txBody>
      </p:sp>
      <p:sp>
        <p:nvSpPr>
          <p:cNvPr id="5" name="フッター プレースホルダー 4">
            <a:extLst>
              <a:ext uri="{FF2B5EF4-FFF2-40B4-BE49-F238E27FC236}">
                <a16:creationId xmlns:a16="http://schemas.microsoft.com/office/drawing/2014/main" id="{F17B392C-A815-91AE-1328-9E1B9C3694FE}"/>
              </a:ext>
            </a:extLst>
          </p:cNvPr>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a:extLst>
              <a:ext uri="{FF2B5EF4-FFF2-40B4-BE49-F238E27FC236}">
                <a16:creationId xmlns:a16="http://schemas.microsoft.com/office/drawing/2014/main" id="{07DC3D0F-C918-8325-3512-88A8AE0155E9}"/>
              </a:ext>
            </a:extLst>
          </p:cNvPr>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35335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C3984-ECB1-236C-7090-6C1EEFD8FF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AF7222-DE7F-9EC9-9CC2-FD6CEAAC40B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1FB1419-78DC-4EFC-9564-BE1B9CB7AC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4EB5BA0-07D7-A111-D4DC-6D6767839A72}"/>
              </a:ext>
            </a:extLst>
          </p:cNvPr>
          <p:cNvSpPr>
            <a:spLocks noGrp="1"/>
          </p:cNvSpPr>
          <p:nvPr>
            <p:ph type="dt" sz="half" idx="10"/>
          </p:nvPr>
        </p:nvSpPr>
        <p:spPr/>
        <p:txBody>
          <a:bodyPr/>
          <a:lstStyle/>
          <a:p>
            <a:fld id="{99C64F3A-38D9-4360-B047-BFABDCB5FA30}" type="datetime4">
              <a:rPr lang="ja-JP" altLang="en-US" smtClean="0"/>
              <a:t>2024年7月12日</a:t>
            </a:fld>
            <a:endParaRPr lang="en-US" dirty="0"/>
          </a:p>
        </p:txBody>
      </p:sp>
      <p:sp>
        <p:nvSpPr>
          <p:cNvPr id="6" name="フッター プレースホルダー 5">
            <a:extLst>
              <a:ext uri="{FF2B5EF4-FFF2-40B4-BE49-F238E27FC236}">
                <a16:creationId xmlns:a16="http://schemas.microsoft.com/office/drawing/2014/main" id="{6FBAA8E4-2CB8-F9C6-A2CA-036ED19C715C}"/>
              </a:ext>
            </a:extLst>
          </p:cNvPr>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a:extLst>
              <a:ext uri="{FF2B5EF4-FFF2-40B4-BE49-F238E27FC236}">
                <a16:creationId xmlns:a16="http://schemas.microsoft.com/office/drawing/2014/main" id="{64E8EC0E-966B-9653-CC0B-C40885668B51}"/>
              </a:ext>
            </a:extLst>
          </p:cNvPr>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421222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60625-2752-76D2-BF5C-CC34045337D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B9971F-2F75-E80E-3AFC-177D55E32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B64E07-4C1C-BB2A-212D-EB0AC3C1F31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190A155-387C-53B3-7305-1A8F641268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B00E7C9-C271-F029-417B-B78143B0003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55D9BC9-F687-50B4-4337-5957E5989DF8}"/>
              </a:ext>
            </a:extLst>
          </p:cNvPr>
          <p:cNvSpPr>
            <a:spLocks noGrp="1"/>
          </p:cNvSpPr>
          <p:nvPr>
            <p:ph type="dt" sz="half" idx="10"/>
          </p:nvPr>
        </p:nvSpPr>
        <p:spPr/>
        <p:txBody>
          <a:bodyPr/>
          <a:lstStyle/>
          <a:p>
            <a:pPr rtl="0"/>
            <a:fld id="{C5DE463C-1E0E-41DE-90BE-EA5B060C4862}" type="datetime4">
              <a:rPr lang="ja-JP" altLang="en-US" smtClean="0"/>
              <a:t>2024年7月12日</a:t>
            </a:fld>
            <a:endParaRPr lang="en-US" dirty="0"/>
          </a:p>
        </p:txBody>
      </p:sp>
      <p:sp>
        <p:nvSpPr>
          <p:cNvPr id="8" name="フッター プレースホルダー 7">
            <a:extLst>
              <a:ext uri="{FF2B5EF4-FFF2-40B4-BE49-F238E27FC236}">
                <a16:creationId xmlns:a16="http://schemas.microsoft.com/office/drawing/2014/main" id="{1D13A331-4E43-046A-7DF1-CBE86A85BE82}"/>
              </a:ext>
            </a:extLst>
          </p:cNvPr>
          <p:cNvSpPr>
            <a:spLocks noGrp="1"/>
          </p:cNvSpPr>
          <p:nvPr>
            <p:ph type="ftr" sz="quarter" idx="11"/>
          </p:nvPr>
        </p:nvSpPr>
        <p:spPr/>
        <p:txBody>
          <a:bodyPr/>
          <a:lstStyle/>
          <a:p>
            <a:pPr rtl="0"/>
            <a:r>
              <a:rPr lang="ja"/>
              <a:t>フッターを追加</a:t>
            </a:r>
            <a:endParaRPr lang="en-US" dirty="0"/>
          </a:p>
        </p:txBody>
      </p:sp>
      <p:sp>
        <p:nvSpPr>
          <p:cNvPr id="9" name="スライド番号プレースホルダー 8">
            <a:extLst>
              <a:ext uri="{FF2B5EF4-FFF2-40B4-BE49-F238E27FC236}">
                <a16:creationId xmlns:a16="http://schemas.microsoft.com/office/drawing/2014/main" id="{0CF6A579-4EBC-EB10-1DCB-A94313A18EA6}"/>
              </a:ext>
            </a:extLst>
          </p:cNvPr>
          <p:cNvSpPr>
            <a:spLocks noGrp="1"/>
          </p:cNvSpPr>
          <p:nvPr>
            <p:ph type="sldNum" sz="quarter" idx="12"/>
          </p:nvPr>
        </p:nvSpPr>
        <p:spPr/>
        <p:txBody>
          <a:bodyPr/>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179771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6C0BC-B74B-33E6-04AA-FE0E2E0CF0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1D9E50F-6979-39A7-962D-DFD6DC6BF5C3}"/>
              </a:ext>
            </a:extLst>
          </p:cNvPr>
          <p:cNvSpPr>
            <a:spLocks noGrp="1"/>
          </p:cNvSpPr>
          <p:nvPr>
            <p:ph type="dt" sz="half" idx="10"/>
          </p:nvPr>
        </p:nvSpPr>
        <p:spPr/>
        <p:txBody>
          <a:bodyPr/>
          <a:lstStyle/>
          <a:p>
            <a:pPr rtl="0"/>
            <a:fld id="{54A3ED06-5054-4AEA-B5AA-E03ADC4D2BCD}" type="datetime4">
              <a:rPr lang="ja-JP" altLang="en-US" smtClean="0"/>
              <a:t>2024年7月12日</a:t>
            </a:fld>
            <a:endParaRPr lang="en-US"/>
          </a:p>
        </p:txBody>
      </p:sp>
      <p:sp>
        <p:nvSpPr>
          <p:cNvPr id="4" name="フッター プレースホルダー 3">
            <a:extLst>
              <a:ext uri="{FF2B5EF4-FFF2-40B4-BE49-F238E27FC236}">
                <a16:creationId xmlns:a16="http://schemas.microsoft.com/office/drawing/2014/main" id="{C4D2EB9B-E26C-28D4-3A00-6B8FAEBE5419}"/>
              </a:ext>
            </a:extLst>
          </p:cNvPr>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5EB2A450-ACA1-D5D9-546C-C128FEACC53E}"/>
              </a:ext>
            </a:extLst>
          </p:cNvPr>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17216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B610EA-D64E-ED1D-7D35-1E809DF94A57}"/>
              </a:ext>
            </a:extLst>
          </p:cNvPr>
          <p:cNvSpPr>
            <a:spLocks noGrp="1"/>
          </p:cNvSpPr>
          <p:nvPr>
            <p:ph type="dt" sz="half" idx="10"/>
          </p:nvPr>
        </p:nvSpPr>
        <p:spPr/>
        <p:txBody>
          <a:bodyPr/>
          <a:lstStyle/>
          <a:p>
            <a:fld id="{C767594A-B60B-4C64-9859-3C4D78E9D845}" type="datetime4">
              <a:rPr lang="ja-JP" altLang="en-US" smtClean="0"/>
              <a:t>2024年7月12日</a:t>
            </a:fld>
            <a:endParaRPr lang="en-US" dirty="0"/>
          </a:p>
        </p:txBody>
      </p:sp>
      <p:sp>
        <p:nvSpPr>
          <p:cNvPr id="3" name="フッター プレースホルダー 2">
            <a:extLst>
              <a:ext uri="{FF2B5EF4-FFF2-40B4-BE49-F238E27FC236}">
                <a16:creationId xmlns:a16="http://schemas.microsoft.com/office/drawing/2014/main" id="{F3C23E34-CED8-75DE-290D-8F0309B6F3F8}"/>
              </a:ext>
            </a:extLst>
          </p:cNvPr>
          <p:cNvSpPr>
            <a:spLocks noGrp="1"/>
          </p:cNvSpPr>
          <p:nvPr>
            <p:ph type="ftr" sz="quarter" idx="11"/>
          </p:nvPr>
        </p:nvSpPr>
        <p:spPr/>
        <p:txBody>
          <a:bodyPr/>
          <a:lstStyle/>
          <a:p>
            <a:r>
              <a:rPr lang="ja-JP" altLang="en-US" noProof="0"/>
              <a:t>フッターを追加</a:t>
            </a:r>
            <a:endParaRPr lang="ja-JP" altLang="en-US" noProof="0" dirty="0"/>
          </a:p>
        </p:txBody>
      </p:sp>
      <p:sp>
        <p:nvSpPr>
          <p:cNvPr id="4" name="スライド番号プレースホルダー 3">
            <a:extLst>
              <a:ext uri="{FF2B5EF4-FFF2-40B4-BE49-F238E27FC236}">
                <a16:creationId xmlns:a16="http://schemas.microsoft.com/office/drawing/2014/main" id="{065F94A7-F617-E3C7-E706-89104D68EBC2}"/>
              </a:ext>
            </a:extLst>
          </p:cNvPr>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347477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0A399-33C5-FDE9-D6D6-FA666BD887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7DB9D-340E-0AC6-F35A-248F94DDF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5A3572-6437-2754-15A3-EA85F9AF8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7F5E52-144D-8FEE-188D-8CB145FAA892}"/>
              </a:ext>
            </a:extLst>
          </p:cNvPr>
          <p:cNvSpPr>
            <a:spLocks noGrp="1"/>
          </p:cNvSpPr>
          <p:nvPr>
            <p:ph type="dt" sz="half" idx="10"/>
          </p:nvPr>
        </p:nvSpPr>
        <p:spPr/>
        <p:txBody>
          <a:bodyPr/>
          <a:lstStyle/>
          <a:p>
            <a:fld id="{1E72D0AD-6BE9-42DB-BBEB-65D75F496356}" type="datetime4">
              <a:rPr lang="ja-JP" altLang="en-US" smtClean="0"/>
              <a:t>2024年7月12日</a:t>
            </a:fld>
            <a:endParaRPr lang="en-US" dirty="0"/>
          </a:p>
        </p:txBody>
      </p:sp>
      <p:sp>
        <p:nvSpPr>
          <p:cNvPr id="6" name="フッター プレースホルダー 5">
            <a:extLst>
              <a:ext uri="{FF2B5EF4-FFF2-40B4-BE49-F238E27FC236}">
                <a16:creationId xmlns:a16="http://schemas.microsoft.com/office/drawing/2014/main" id="{D687E428-7802-389C-EB13-377EDCF28CE5}"/>
              </a:ext>
            </a:extLst>
          </p:cNvPr>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a:extLst>
              <a:ext uri="{FF2B5EF4-FFF2-40B4-BE49-F238E27FC236}">
                <a16:creationId xmlns:a16="http://schemas.microsoft.com/office/drawing/2014/main" id="{036A1D0A-4BFA-7044-5739-7159E410D65B}"/>
              </a:ext>
            </a:extLst>
          </p:cNvPr>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52174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38F2C0-D160-7ABF-5C96-B0415117BE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BED1116-F0FE-9A29-FFDE-07B275388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8D90D1-D7B2-6F14-E0D2-C3E250CB3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19F0D8-62EF-75E5-DBF6-1E5980B56BA6}"/>
              </a:ext>
            </a:extLst>
          </p:cNvPr>
          <p:cNvSpPr>
            <a:spLocks noGrp="1"/>
          </p:cNvSpPr>
          <p:nvPr>
            <p:ph type="dt" sz="half" idx="10"/>
          </p:nvPr>
        </p:nvSpPr>
        <p:spPr/>
        <p:txBody>
          <a:bodyPr/>
          <a:lstStyle/>
          <a:p>
            <a:fld id="{20821805-9028-428C-88E0-F13366B98D81}" type="datetime4">
              <a:rPr lang="ja-JP" altLang="en-US" smtClean="0"/>
              <a:t>2024年7月12日</a:t>
            </a:fld>
            <a:endParaRPr lang="en-US" dirty="0"/>
          </a:p>
        </p:txBody>
      </p:sp>
      <p:sp>
        <p:nvSpPr>
          <p:cNvPr id="6" name="フッター プレースホルダー 5">
            <a:extLst>
              <a:ext uri="{FF2B5EF4-FFF2-40B4-BE49-F238E27FC236}">
                <a16:creationId xmlns:a16="http://schemas.microsoft.com/office/drawing/2014/main" id="{CC0C0DB4-289F-5A18-3B65-D8542434BF0F}"/>
              </a:ext>
            </a:extLst>
          </p:cNvPr>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a:extLst>
              <a:ext uri="{FF2B5EF4-FFF2-40B4-BE49-F238E27FC236}">
                <a16:creationId xmlns:a16="http://schemas.microsoft.com/office/drawing/2014/main" id="{0AA40ED1-8A6C-EF59-E85B-467AF9828910}"/>
              </a:ext>
            </a:extLst>
          </p:cNvPr>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229075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E76D558-0AA6-A206-1272-5BEA67DCB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2D7C41-4F25-E267-6F5C-22E553C82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58CE5F-CC0B-3F55-C5A7-899489C1B0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79430-1916-42BB-9E63-9E18CE5672C9}" type="datetime4">
              <a:rPr lang="ja-JP" altLang="en-US" smtClean="0"/>
              <a:t>2024年7月12日</a:t>
            </a:fld>
            <a:endParaRPr lang="en-US" dirty="0"/>
          </a:p>
        </p:txBody>
      </p:sp>
      <p:sp>
        <p:nvSpPr>
          <p:cNvPr id="5" name="フッター プレースホルダー 4">
            <a:extLst>
              <a:ext uri="{FF2B5EF4-FFF2-40B4-BE49-F238E27FC236}">
                <a16:creationId xmlns:a16="http://schemas.microsoft.com/office/drawing/2014/main" id="{CEAEBC8A-ECD4-548C-97B9-7DB6228BB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noProof="0"/>
              <a:t>フッターを追加</a:t>
            </a:r>
            <a:endParaRPr lang="ja-JP" altLang="en-US" noProof="0" dirty="0"/>
          </a:p>
        </p:txBody>
      </p:sp>
      <p:sp>
        <p:nvSpPr>
          <p:cNvPr id="6" name="スライド番号プレースホルダー 5">
            <a:extLst>
              <a:ext uri="{FF2B5EF4-FFF2-40B4-BE49-F238E27FC236}">
                <a16:creationId xmlns:a16="http://schemas.microsoft.com/office/drawing/2014/main" id="{6654A30C-9A41-4E7F-C21E-AF1F8DFCC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22495130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23FE9814-4C9A-065B-26DF-DB55004BA64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12192000" cy="6858000"/>
          </a:xfrm>
        </p:spPr>
      </p:pic>
      <p:sp>
        <p:nvSpPr>
          <p:cNvPr id="2" name="スライド番号プレースホルダー 1">
            <a:extLst>
              <a:ext uri="{FF2B5EF4-FFF2-40B4-BE49-F238E27FC236}">
                <a16:creationId xmlns:a16="http://schemas.microsoft.com/office/drawing/2014/main" id="{9D1B8343-8AC4-DDE1-85E0-43BECD9A32B7}"/>
              </a:ext>
            </a:extLst>
          </p:cNvPr>
          <p:cNvSpPr>
            <a:spLocks noGrp="1"/>
          </p:cNvSpPr>
          <p:nvPr>
            <p:ph type="sldNum" sz="quarter" idx="12"/>
          </p:nvPr>
        </p:nvSpPr>
        <p:spPr/>
        <p:txBody>
          <a:bodyPr/>
          <a:lstStyle/>
          <a:p>
            <a:pPr rtl="0"/>
            <a:fld id="{401CF334-2D5C-4859-84A6-CA7E6E43FAEB}" type="slidenum">
              <a:rPr lang="en-US" altLang="ja-JP" noProof="0" smtClean="0"/>
              <a:t>1</a:t>
            </a:fld>
            <a:endParaRPr lang="ja-JP" altLang="en-US" noProof="0" dirty="0"/>
          </a:p>
        </p:txBody>
      </p:sp>
      <p:pic>
        <p:nvPicPr>
          <p:cNvPr id="10" name="録音したサウンド">
            <a:hlinkClick r:id="" action="ppaction://media"/>
            <a:extLst>
              <a:ext uri="{FF2B5EF4-FFF2-40B4-BE49-F238E27FC236}">
                <a16:creationId xmlns:a16="http://schemas.microsoft.com/office/drawing/2014/main" id="{ABAC85FB-F823-ECBA-E957-286931EC87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97066" y="724354"/>
            <a:ext cx="487363" cy="487363"/>
          </a:xfrm>
          <a:prstGeom prst="rect">
            <a:avLst/>
          </a:prstGeom>
        </p:spPr>
      </p:pic>
    </p:spTree>
    <p:extLst>
      <p:ext uri="{BB962C8B-B14F-4D97-AF65-F5344CB8AC3E}">
        <p14:creationId xmlns:p14="http://schemas.microsoft.com/office/powerpoint/2010/main" val="2119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75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5EF13-7DFD-BD7E-8E85-5FDC5A321154}"/>
              </a:ext>
            </a:extLst>
          </p:cNvPr>
          <p:cNvSpPr>
            <a:spLocks noGrp="1"/>
          </p:cNvSpPr>
          <p:nvPr>
            <p:ph type="title"/>
          </p:nvPr>
        </p:nvSpPr>
        <p:spPr>
          <a:xfrm>
            <a:off x="419100" y="136525"/>
            <a:ext cx="11079480" cy="1325563"/>
          </a:xfrm>
        </p:spPr>
        <p:txBody>
          <a:bodyPr/>
          <a:lstStyle/>
          <a:p>
            <a:r>
              <a:rPr kumimoji="1" lang="ja-JP" altLang="en-US" b="1" dirty="0">
                <a:solidFill>
                  <a:srgbClr val="FF6600"/>
                </a:solidFill>
                <a:latin typeface="+mn-ea"/>
                <a:ea typeface="+mn-ea"/>
              </a:rPr>
              <a:t>“今”なぜ</a:t>
            </a:r>
            <a:r>
              <a:rPr kumimoji="1" lang="en-US" altLang="ja-JP" b="1" dirty="0">
                <a:solidFill>
                  <a:srgbClr val="FF6600"/>
                </a:solidFill>
                <a:latin typeface="+mn-ea"/>
                <a:ea typeface="+mn-ea"/>
              </a:rPr>
              <a:t>LGBTQ</a:t>
            </a:r>
            <a:r>
              <a:rPr kumimoji="1" lang="ja-JP" altLang="en-US" b="1" dirty="0">
                <a:solidFill>
                  <a:srgbClr val="FF6600"/>
                </a:solidFill>
                <a:latin typeface="+mn-ea"/>
                <a:ea typeface="+mn-ea"/>
              </a:rPr>
              <a:t>＋の取り組みが必要なのか</a:t>
            </a:r>
          </a:p>
        </p:txBody>
      </p:sp>
      <p:sp>
        <p:nvSpPr>
          <p:cNvPr id="3" name="コンテンツ プレースホルダー 2">
            <a:extLst>
              <a:ext uri="{FF2B5EF4-FFF2-40B4-BE49-F238E27FC236}">
                <a16:creationId xmlns:a16="http://schemas.microsoft.com/office/drawing/2014/main" id="{C0598720-D956-613E-1EEB-9C2D17924135}"/>
              </a:ext>
            </a:extLst>
          </p:cNvPr>
          <p:cNvSpPr>
            <a:spLocks noGrp="1"/>
          </p:cNvSpPr>
          <p:nvPr>
            <p:ph idx="1"/>
          </p:nvPr>
        </p:nvSpPr>
        <p:spPr>
          <a:xfrm>
            <a:off x="838200" y="1462088"/>
            <a:ext cx="10515600" cy="4700968"/>
          </a:xfrm>
        </p:spPr>
        <p:txBody>
          <a:bodyPr>
            <a:noAutofit/>
          </a:bodyPr>
          <a:lstStyle/>
          <a:p>
            <a:r>
              <a:rPr kumimoji="1" lang="ja-JP" altLang="en-US" b="1" dirty="0">
                <a:solidFill>
                  <a:srgbClr val="333399"/>
                </a:solidFill>
                <a:latin typeface="+mn-ea"/>
              </a:rPr>
              <a:t>企業が</a:t>
            </a:r>
            <a:r>
              <a:rPr kumimoji="1" lang="en-US" altLang="ja-JP" b="1" dirty="0">
                <a:solidFill>
                  <a:srgbClr val="333399"/>
                </a:solidFill>
                <a:latin typeface="+mn-ea"/>
              </a:rPr>
              <a:t>LGBTQ+</a:t>
            </a:r>
            <a:r>
              <a:rPr kumimoji="1" lang="ja-JP" altLang="en-US" b="1" dirty="0">
                <a:solidFill>
                  <a:srgbClr val="333399"/>
                </a:solidFill>
                <a:latin typeface="+mn-ea"/>
              </a:rPr>
              <a:t>支援に取り組む理由は</a:t>
            </a:r>
            <a:r>
              <a:rPr kumimoji="1" lang="en-US" altLang="ja-JP" b="1" dirty="0">
                <a:solidFill>
                  <a:srgbClr val="333399"/>
                </a:solidFill>
                <a:latin typeface="+mn-ea"/>
              </a:rPr>
              <a:t>2</a:t>
            </a:r>
            <a:r>
              <a:rPr kumimoji="1" lang="ja-JP" altLang="en-US" b="1" dirty="0">
                <a:solidFill>
                  <a:srgbClr val="333399"/>
                </a:solidFill>
                <a:latin typeface="+mn-ea"/>
              </a:rPr>
              <a:t>つ。　</a:t>
            </a:r>
            <a:r>
              <a:rPr kumimoji="1" lang="ja-JP" altLang="en-US" dirty="0">
                <a:solidFill>
                  <a:srgbClr val="333399"/>
                </a:solidFill>
                <a:latin typeface="+mn-ea"/>
              </a:rPr>
              <a:t>　　　　　　　　　</a:t>
            </a:r>
            <a:endParaRPr kumimoji="1" lang="en-US" altLang="ja-JP" dirty="0">
              <a:solidFill>
                <a:srgbClr val="333399"/>
              </a:solidFill>
              <a:latin typeface="+mn-ea"/>
            </a:endParaRPr>
          </a:p>
          <a:p>
            <a:pPr marL="0" indent="0">
              <a:buNone/>
            </a:pPr>
            <a:r>
              <a:rPr kumimoji="1" lang="ja-JP" altLang="en-US" dirty="0"/>
              <a:t>　</a:t>
            </a:r>
            <a:r>
              <a:rPr kumimoji="1" lang="en-US" altLang="ja-JP" dirty="0"/>
              <a:t>1</a:t>
            </a:r>
            <a:r>
              <a:rPr kumimoji="1" lang="ja-JP" altLang="en-US" dirty="0"/>
              <a:t>つ目は「従業員満足度」のアップ。ひいては、採用・生産性向上・離職防止につながるため。</a:t>
            </a:r>
            <a:r>
              <a:rPr kumimoji="1" lang="en-US" altLang="ja-JP" dirty="0"/>
              <a:t>2</a:t>
            </a:r>
            <a:r>
              <a:rPr kumimoji="1" lang="ja-JP" altLang="en-US" dirty="0"/>
              <a:t>つ目は、</a:t>
            </a:r>
            <a:r>
              <a:rPr kumimoji="1" lang="en-US" altLang="ja-JP" dirty="0"/>
              <a:t>CSR</a:t>
            </a:r>
            <a:r>
              <a:rPr kumimoji="1" lang="ja-JP" altLang="en-US" dirty="0"/>
              <a:t>対応として法令順守・サービス向上といった「顧客・投資家対応」の側面から</a:t>
            </a:r>
            <a:endParaRPr kumimoji="1" lang="en-US" altLang="ja-JP" dirty="0"/>
          </a:p>
          <a:p>
            <a:r>
              <a:rPr kumimoji="1" lang="ja-JP" altLang="en-US" b="1" dirty="0">
                <a:solidFill>
                  <a:srgbClr val="333399"/>
                </a:solidFill>
                <a:latin typeface="+mn-ea"/>
              </a:rPr>
              <a:t>企業は「社会の公器」</a:t>
            </a:r>
          </a:p>
          <a:p>
            <a:pPr marL="0" indent="0">
              <a:buNone/>
            </a:pPr>
            <a:r>
              <a:rPr lang="ja-JP" altLang="en-US" dirty="0">
                <a:solidFill>
                  <a:srgbClr val="333399"/>
                </a:solidFill>
                <a:ea typeface="MS UI Gothic" panose="020B0600070205080204" pitchFamily="50" charset="-128"/>
              </a:rPr>
              <a:t>　</a:t>
            </a:r>
            <a:r>
              <a:rPr lang="ja-JP" altLang="en-US" dirty="0"/>
              <a:t>特に</a:t>
            </a:r>
            <a:r>
              <a:rPr kumimoji="1" lang="ja-JP" altLang="en-US" dirty="0"/>
              <a:t>経営戦略を実現するうえで不可欠な多様な人材を確保し、そうした人材が意欲的に仕事に取り組める組織風土や働き方の仕組みを整備することを通じて、適材適所を実現し、その能力を最大限発揮させることにより経営上の成果につなげ、次の時代に相応しい社会をつくっていくため</a:t>
            </a:r>
          </a:p>
        </p:txBody>
      </p:sp>
      <p:sp>
        <p:nvSpPr>
          <p:cNvPr id="4" name="テキスト ボックス 3">
            <a:extLst>
              <a:ext uri="{FF2B5EF4-FFF2-40B4-BE49-F238E27FC236}">
                <a16:creationId xmlns:a16="http://schemas.microsoft.com/office/drawing/2014/main" id="{841D1D19-4111-9AAA-B644-AF560216D2B6}"/>
              </a:ext>
            </a:extLst>
          </p:cNvPr>
          <p:cNvSpPr txBox="1"/>
          <p:nvPr/>
        </p:nvSpPr>
        <p:spPr>
          <a:xfrm>
            <a:off x="693420" y="5798038"/>
            <a:ext cx="9035576" cy="461665"/>
          </a:xfrm>
          <a:prstGeom prst="rect">
            <a:avLst/>
          </a:prstGeom>
          <a:noFill/>
          <a:ln>
            <a:noFill/>
          </a:ln>
        </p:spPr>
        <p:txBody>
          <a:bodyPr wrap="square">
            <a:spAutoFit/>
          </a:bodyPr>
          <a:lstStyle/>
          <a:p>
            <a:pPr marL="0" indent="0">
              <a:buNone/>
            </a:pPr>
            <a:r>
              <a:rPr kumimoji="1" lang="en-US" altLang="ja-JP" sz="2400" dirty="0">
                <a:solidFill>
                  <a:srgbClr val="FF6600"/>
                </a:solidFill>
                <a:latin typeface="+mn-ea"/>
              </a:rPr>
              <a:t>LGBTQ</a:t>
            </a:r>
            <a:r>
              <a:rPr kumimoji="1" lang="ja-JP" altLang="en-US" sz="2400" dirty="0">
                <a:solidFill>
                  <a:srgbClr val="FF6600"/>
                </a:solidFill>
                <a:latin typeface="+mn-ea"/>
              </a:rPr>
              <a:t>＋対応は社内の多様性や寛容度を示す象徴であり、</a:t>
            </a:r>
          </a:p>
        </p:txBody>
      </p:sp>
      <p:sp>
        <p:nvSpPr>
          <p:cNvPr id="5" name="テキスト ボックス 4">
            <a:extLst>
              <a:ext uri="{FF2B5EF4-FFF2-40B4-BE49-F238E27FC236}">
                <a16:creationId xmlns:a16="http://schemas.microsoft.com/office/drawing/2014/main" id="{3F978DE0-3AD1-D7A9-C47A-B9ECD00E9F75}"/>
              </a:ext>
            </a:extLst>
          </p:cNvPr>
          <p:cNvSpPr txBox="1"/>
          <p:nvPr/>
        </p:nvSpPr>
        <p:spPr>
          <a:xfrm>
            <a:off x="8610600" y="5749714"/>
            <a:ext cx="4100668" cy="461665"/>
          </a:xfrm>
          <a:prstGeom prst="rect">
            <a:avLst/>
          </a:prstGeom>
          <a:noFill/>
          <a:ln>
            <a:noFill/>
          </a:ln>
        </p:spPr>
        <p:txBody>
          <a:bodyPr wrap="square">
            <a:spAutoFit/>
          </a:bodyPr>
          <a:lstStyle/>
          <a:p>
            <a:pPr marL="0" indent="0">
              <a:buNone/>
            </a:pPr>
            <a:r>
              <a:rPr kumimoji="1" lang="ja-JP" altLang="en-US" sz="2400" b="1" dirty="0">
                <a:solidFill>
                  <a:srgbClr val="FF6600"/>
                </a:solidFill>
                <a:latin typeface="+mn-ea"/>
              </a:rPr>
              <a:t>企業価値を高めます</a:t>
            </a:r>
            <a:r>
              <a:rPr kumimoji="1" lang="ja-JP" altLang="en-US" sz="2400" b="1" dirty="0">
                <a:solidFill>
                  <a:srgbClr val="FF6600"/>
                </a:solidFill>
                <a:latin typeface="MS UI Gothic" panose="020B0600070205080204" pitchFamily="50" charset="-128"/>
                <a:ea typeface="MS UI Gothic" panose="020B0600070205080204" pitchFamily="50" charset="-128"/>
              </a:rPr>
              <a:t>。</a:t>
            </a:r>
          </a:p>
        </p:txBody>
      </p:sp>
      <p:sp>
        <p:nvSpPr>
          <p:cNvPr id="6" name="スライド番号プレースホルダー 5">
            <a:extLst>
              <a:ext uri="{FF2B5EF4-FFF2-40B4-BE49-F238E27FC236}">
                <a16:creationId xmlns:a16="http://schemas.microsoft.com/office/drawing/2014/main" id="{34A1E3F3-69B1-7D8F-AE53-7C35E11CAA5A}"/>
              </a:ext>
            </a:extLst>
          </p:cNvPr>
          <p:cNvSpPr>
            <a:spLocks noGrp="1"/>
          </p:cNvSpPr>
          <p:nvPr>
            <p:ph type="sldNum" sz="quarter" idx="12"/>
          </p:nvPr>
        </p:nvSpPr>
        <p:spPr/>
        <p:txBody>
          <a:bodyPr/>
          <a:lstStyle/>
          <a:p>
            <a:pPr rtl="0"/>
            <a:fld id="{401CF334-2D5C-4859-84A6-CA7E6E43FAEB}" type="slidenum">
              <a:rPr lang="en-US" altLang="ja-JP" noProof="0" smtClean="0"/>
              <a:t>2</a:t>
            </a:fld>
            <a:endParaRPr lang="ja-JP" altLang="en-US" noProof="0" dirty="0"/>
          </a:p>
        </p:txBody>
      </p:sp>
      <p:pic>
        <p:nvPicPr>
          <p:cNvPr id="11" name="録音したサウンド">
            <a:hlinkClick r:id="" action="ppaction://media"/>
            <a:extLst>
              <a:ext uri="{FF2B5EF4-FFF2-40B4-BE49-F238E27FC236}">
                <a16:creationId xmlns:a16="http://schemas.microsoft.com/office/drawing/2014/main" id="{C4DAC93F-CD97-0906-6639-BBD8C79573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4362" y="1135035"/>
            <a:ext cx="487363" cy="487363"/>
          </a:xfrm>
          <a:prstGeom prst="rect">
            <a:avLst/>
          </a:prstGeom>
        </p:spPr>
      </p:pic>
    </p:spTree>
    <p:extLst>
      <p:ext uri="{BB962C8B-B14F-4D97-AF65-F5344CB8AC3E}">
        <p14:creationId xmlns:p14="http://schemas.microsoft.com/office/powerpoint/2010/main" val="277259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23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12115</TotalTime>
  <Words>660</Words>
  <Application>Microsoft Office PowerPoint</Application>
  <PresentationFormat>ワイド画面</PresentationFormat>
  <Paragraphs>37</Paragraphs>
  <Slides>2</Slides>
  <Notes>2</Notes>
  <HiddenSlides>0</HiddenSlides>
  <MMClips>2</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MS UI Gothic</vt:lpstr>
      <vt:lpstr>游ゴシック</vt:lpstr>
      <vt:lpstr>游ゴシック Light</vt:lpstr>
      <vt:lpstr>Arial</vt:lpstr>
      <vt:lpstr>Office テーマ</vt:lpstr>
      <vt:lpstr>PowerPoint プレゼンテーション</vt:lpstr>
      <vt:lpstr>“今”なぜLGBTQ＋の取り組みが必要なのか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LGBTQを考える 地域・企業にﾊﾟｰﾄﾅｰｼｯﾌﾟ制度は必要か</dc:title>
  <dc:creator>廣川　衣恵</dc:creator>
  <cp:lastModifiedBy>衣恵 廣川</cp:lastModifiedBy>
  <cp:revision>200</cp:revision>
  <cp:lastPrinted>2022-11-28T10:46:45Z</cp:lastPrinted>
  <dcterms:created xsi:type="dcterms:W3CDTF">2022-06-04T04:20:19Z</dcterms:created>
  <dcterms:modified xsi:type="dcterms:W3CDTF">2024-07-12T05:44:22Z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